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4000" r:id="rId2"/>
  </p:sldMasterIdLst>
  <p:notesMasterIdLst>
    <p:notesMasterId r:id="rId25"/>
  </p:notesMasterIdLst>
  <p:sldIdLst>
    <p:sldId id="257" r:id="rId3"/>
    <p:sldId id="259" r:id="rId4"/>
    <p:sldId id="261" r:id="rId5"/>
    <p:sldId id="260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B611B-8C26-4433-8A1A-80B2CABBDD0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D5781-ABB3-4B9D-8B17-2CE1182A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0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D5781-ABB3-4B9D-8B17-2CE1182A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2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0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5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8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53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9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53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2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73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65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35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1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54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6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9729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9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065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357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03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3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0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9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5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3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C832C-473A-4184-B0E9-C712F4298E6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2E3DD4-8FD0-418E-82F9-CA803E43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5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localhost:90/smarthome/index.html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localhost:90/smarthome/index.html" TargetMode="Externa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D72D825-22E6-4CDA-8B3A-DF9CE069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70362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</a:p>
        </p:txBody>
      </p:sp>
    </p:spTree>
    <p:extLst>
      <p:ext uri="{BB962C8B-B14F-4D97-AF65-F5344CB8AC3E}">
        <p14:creationId xmlns:p14="http://schemas.microsoft.com/office/powerpoint/2010/main" val="3291282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7941388" cy="109572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9.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จากนั้นเล็งรีโมทไปที่อุปกรณ์รับสัญญาณ แล้วกดปุ่มที่เราเลือก</a:t>
            </a: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1D3824-267E-4A19-B2D4-979A6314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87" y="2409630"/>
            <a:ext cx="5589037" cy="39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7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11368004" cy="109572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10.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ทำตามขั้นตอนที่ 8-9 จนกว่าจะครบทุกปุ่มที่เราต้องการจะใช้ แล้วกด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“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Confirm Decoding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”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6759137-2A83-4686-AE47-7B003B2D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6" y="1782148"/>
            <a:ext cx="10354883" cy="4991876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667020EB-FBDE-4EAC-AA33-B27DA268E0F7}"/>
              </a:ext>
            </a:extLst>
          </p:cNvPr>
          <p:cNvSpPr/>
          <p:nvPr/>
        </p:nvSpPr>
        <p:spPr>
          <a:xfrm>
            <a:off x="5172194" y="5896947"/>
            <a:ext cx="1685805" cy="403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9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11368004" cy="109572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11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. ทำสอบการใช้งาน</a:t>
            </a: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18E626-2CC2-43B3-AE65-6A8EBF4C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607" y="1134395"/>
            <a:ext cx="6095308" cy="48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E56ED7F-17E8-4D56-A3E1-A4B6F194B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6" y="1899506"/>
            <a:ext cx="4891360" cy="44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26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D72D825-22E6-4CDA-8B3A-DF9CE069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70362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SMART GARDEN</a:t>
            </a:r>
          </a:p>
        </p:txBody>
      </p:sp>
    </p:spTree>
    <p:extLst>
      <p:ext uri="{BB962C8B-B14F-4D97-AF65-F5344CB8AC3E}">
        <p14:creationId xmlns:p14="http://schemas.microsoft.com/office/powerpoint/2010/main" val="282354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รูปภาพ 83">
            <a:extLst>
              <a:ext uri="{FF2B5EF4-FFF2-40B4-BE49-F238E27FC236}">
                <a16:creationId xmlns:a16="http://schemas.microsoft.com/office/drawing/2014/main" id="{C46F689F-6A18-4CBB-9BD8-EAB4AF4B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12" y="3956805"/>
            <a:ext cx="1841509" cy="1449876"/>
          </a:xfrm>
          <a:prstGeom prst="rect">
            <a:avLst/>
          </a:prstGeom>
        </p:spPr>
      </p:pic>
      <p:pic>
        <p:nvPicPr>
          <p:cNvPr id="86" name="รูปภาพ 85">
            <a:extLst>
              <a:ext uri="{FF2B5EF4-FFF2-40B4-BE49-F238E27FC236}">
                <a16:creationId xmlns:a16="http://schemas.microsoft.com/office/drawing/2014/main" id="{29E72743-EA22-4D86-9764-0D9753481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534" y="4091851"/>
            <a:ext cx="1244446" cy="955557"/>
          </a:xfrm>
          <a:prstGeom prst="rect">
            <a:avLst/>
          </a:prstGeom>
        </p:spPr>
      </p:pic>
      <p:pic>
        <p:nvPicPr>
          <p:cNvPr id="87" name="Picture 2" descr="Image result for DHT22 png">
            <a:extLst>
              <a:ext uri="{FF2B5EF4-FFF2-40B4-BE49-F238E27FC236}">
                <a16:creationId xmlns:a16="http://schemas.microsoft.com/office/drawing/2014/main" id="{E88C89BC-2117-4F5D-99A0-D83FCBE6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24" y="3886540"/>
            <a:ext cx="1144677" cy="6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รูปภาพ 87">
            <a:extLst>
              <a:ext uri="{FF2B5EF4-FFF2-40B4-BE49-F238E27FC236}">
                <a16:creationId xmlns:a16="http://schemas.microsoft.com/office/drawing/2014/main" id="{332619B4-347A-4A86-934C-767DE8AFA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074" y="4792484"/>
            <a:ext cx="1620658" cy="607576"/>
          </a:xfrm>
          <a:prstGeom prst="rect">
            <a:avLst/>
          </a:prstGeom>
        </p:spPr>
      </p:pic>
      <p:sp>
        <p:nvSpPr>
          <p:cNvPr id="89" name="สี่เหลี่ยมผืนผ้ามุมมน 1">
            <a:extLst>
              <a:ext uri="{FF2B5EF4-FFF2-40B4-BE49-F238E27FC236}">
                <a16:creationId xmlns:a16="http://schemas.microsoft.com/office/drawing/2014/main" id="{755EEC1B-29CF-4388-AC06-930DF6F30FA6}"/>
              </a:ext>
            </a:extLst>
          </p:cNvPr>
          <p:cNvSpPr/>
          <p:nvPr/>
        </p:nvSpPr>
        <p:spPr>
          <a:xfrm>
            <a:off x="453189" y="3303338"/>
            <a:ext cx="8398266" cy="2683785"/>
          </a:xfrm>
          <a:prstGeom prst="roundRect">
            <a:avLst/>
          </a:prstGeom>
          <a:noFill/>
          <a:ln w="38100">
            <a:solidFill>
              <a:srgbClr val="507D6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2D5848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91" name="สี่เหลี่ยมผืนผ้ามุมมน 6">
            <a:extLst>
              <a:ext uri="{FF2B5EF4-FFF2-40B4-BE49-F238E27FC236}">
                <a16:creationId xmlns:a16="http://schemas.microsoft.com/office/drawing/2014/main" id="{901B84AA-5F08-4152-9F3E-C7102B72CE71}"/>
              </a:ext>
            </a:extLst>
          </p:cNvPr>
          <p:cNvSpPr/>
          <p:nvPr/>
        </p:nvSpPr>
        <p:spPr>
          <a:xfrm>
            <a:off x="877099" y="3842465"/>
            <a:ext cx="2016647" cy="1855400"/>
          </a:xfrm>
          <a:prstGeom prst="roundRect">
            <a:avLst/>
          </a:prstGeom>
          <a:noFill/>
          <a:ln w="38100">
            <a:solidFill>
              <a:srgbClr val="507D6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2D5848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92" name="กล่องข้อความ 91">
            <a:extLst>
              <a:ext uri="{FF2B5EF4-FFF2-40B4-BE49-F238E27FC236}">
                <a16:creationId xmlns:a16="http://schemas.microsoft.com/office/drawing/2014/main" id="{B5BF82AD-0345-4A75-BE4C-08A17F853E17}"/>
              </a:ext>
            </a:extLst>
          </p:cNvPr>
          <p:cNvSpPr txBox="1"/>
          <p:nvPr/>
        </p:nvSpPr>
        <p:spPr>
          <a:xfrm>
            <a:off x="4824251" y="5136989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ESP-12E</a:t>
            </a:r>
          </a:p>
        </p:txBody>
      </p:sp>
      <p:cxnSp>
        <p:nvCxnSpPr>
          <p:cNvPr id="93" name="ลูกศรเชื่อมต่อแบบตรง 92">
            <a:extLst>
              <a:ext uri="{FF2B5EF4-FFF2-40B4-BE49-F238E27FC236}">
                <a16:creationId xmlns:a16="http://schemas.microsoft.com/office/drawing/2014/main" id="{2FF08DE4-58EB-4512-8D90-6D7B51B9011E}"/>
              </a:ext>
            </a:extLst>
          </p:cNvPr>
          <p:cNvCxnSpPr/>
          <p:nvPr/>
        </p:nvCxnSpPr>
        <p:spPr>
          <a:xfrm>
            <a:off x="2937894" y="4692589"/>
            <a:ext cx="167045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F6875ECB-0D0D-410C-8ABD-A3D35E7A37DF}"/>
              </a:ext>
            </a:extLst>
          </p:cNvPr>
          <p:cNvSpPr txBox="1"/>
          <p:nvPr/>
        </p:nvSpPr>
        <p:spPr>
          <a:xfrm>
            <a:off x="2812901" y="4420468"/>
            <a:ext cx="1903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Value : “27ºC, 25%, </a:t>
            </a:r>
            <a:r>
              <a:rPr lang="th-TH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ฯลฯ</a:t>
            </a:r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”</a:t>
            </a:r>
          </a:p>
        </p:txBody>
      </p:sp>
      <p:cxnSp>
        <p:nvCxnSpPr>
          <p:cNvPr id="95" name="ลูกศรเชื่อมต่อแบบตรง 94">
            <a:extLst>
              <a:ext uri="{FF2B5EF4-FFF2-40B4-BE49-F238E27FC236}">
                <a16:creationId xmlns:a16="http://schemas.microsoft.com/office/drawing/2014/main" id="{97CCBEFD-A915-41FD-9925-7D83F6766A8C}"/>
              </a:ext>
            </a:extLst>
          </p:cNvPr>
          <p:cNvCxnSpPr/>
          <p:nvPr/>
        </p:nvCxnSpPr>
        <p:spPr>
          <a:xfrm>
            <a:off x="5932626" y="4674384"/>
            <a:ext cx="988114" cy="18205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ชื่อเรื่อง 1">
            <a:extLst>
              <a:ext uri="{FF2B5EF4-FFF2-40B4-BE49-F238E27FC236}">
                <a16:creationId xmlns:a16="http://schemas.microsoft.com/office/drawing/2014/main" id="{8476982F-AF26-4CC3-95EA-B05A535DEFB0}"/>
              </a:ext>
            </a:extLst>
          </p:cNvPr>
          <p:cNvSpPr txBox="1">
            <a:spLocks/>
          </p:cNvSpPr>
          <p:nvPr/>
        </p:nvSpPr>
        <p:spPr>
          <a:xfrm>
            <a:off x="1553840" y="62150"/>
            <a:ext cx="9003323" cy="970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Domine" panose="0204050304040306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solidFill>
                  <a:srgbClr val="7EA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หลักการทำงาน </a:t>
            </a:r>
            <a:r>
              <a:rPr lang="en-US" dirty="0">
                <a:solidFill>
                  <a:srgbClr val="7EA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Smart Garden </a:t>
            </a:r>
          </a:p>
        </p:txBody>
      </p:sp>
      <p:sp>
        <p:nvSpPr>
          <p:cNvPr id="110" name="กล่องข้อความ 109">
            <a:extLst>
              <a:ext uri="{FF2B5EF4-FFF2-40B4-BE49-F238E27FC236}">
                <a16:creationId xmlns:a16="http://schemas.microsoft.com/office/drawing/2014/main" id="{B62F7E4F-BEBE-4A1E-8D0D-2B1C0EEE07AA}"/>
              </a:ext>
            </a:extLst>
          </p:cNvPr>
          <p:cNvSpPr txBox="1"/>
          <p:nvPr/>
        </p:nvSpPr>
        <p:spPr>
          <a:xfrm>
            <a:off x="680836" y="4462128"/>
            <a:ext cx="2345051" cy="33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12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วัดความชื้น</a:t>
            </a:r>
            <a:r>
              <a:rPr lang="en-US" sz="12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,</a:t>
            </a:r>
            <a:r>
              <a:rPr lang="th-TH" sz="12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อุณหภูมิอากาศ</a:t>
            </a:r>
            <a:endParaRPr lang="en-US" sz="1200" dirty="0">
              <a:solidFill>
                <a:srgbClr val="2D5848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11" name="กล่องข้อความ 110">
            <a:extLst>
              <a:ext uri="{FF2B5EF4-FFF2-40B4-BE49-F238E27FC236}">
                <a16:creationId xmlns:a16="http://schemas.microsoft.com/office/drawing/2014/main" id="{F9FFE112-3F86-4385-B00C-900BB2B2219A}"/>
              </a:ext>
            </a:extLst>
          </p:cNvPr>
          <p:cNvSpPr txBox="1"/>
          <p:nvPr/>
        </p:nvSpPr>
        <p:spPr>
          <a:xfrm>
            <a:off x="907198" y="5305066"/>
            <a:ext cx="1794070" cy="33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12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วัดความเข้มของแสง</a:t>
            </a:r>
            <a:endParaRPr lang="en-US" sz="1200" dirty="0">
              <a:solidFill>
                <a:srgbClr val="2D5848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12" name="กล่องข้อความ 111">
            <a:extLst>
              <a:ext uri="{FF2B5EF4-FFF2-40B4-BE49-F238E27FC236}">
                <a16:creationId xmlns:a16="http://schemas.microsoft.com/office/drawing/2014/main" id="{4E5089AC-B66A-4515-A4C9-5B905C34F9BD}"/>
              </a:ext>
            </a:extLst>
          </p:cNvPr>
          <p:cNvSpPr txBox="1"/>
          <p:nvPr/>
        </p:nvSpPr>
        <p:spPr>
          <a:xfrm>
            <a:off x="1129450" y="3518086"/>
            <a:ext cx="155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Publisher</a:t>
            </a:r>
            <a:endParaRPr lang="en-US" sz="2000" dirty="0">
              <a:solidFill>
                <a:srgbClr val="2D5848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13" name="สี่เหลี่ยมผืนผ้า 112">
            <a:extLst>
              <a:ext uri="{FF2B5EF4-FFF2-40B4-BE49-F238E27FC236}">
                <a16:creationId xmlns:a16="http://schemas.microsoft.com/office/drawing/2014/main" id="{86B92BD6-C20E-45C6-9CA9-06E0C1BFAD35}"/>
              </a:ext>
            </a:extLst>
          </p:cNvPr>
          <p:cNvSpPr/>
          <p:nvPr/>
        </p:nvSpPr>
        <p:spPr>
          <a:xfrm>
            <a:off x="1496362" y="5637274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Sensors</a:t>
            </a:r>
          </a:p>
        </p:txBody>
      </p:sp>
      <p:sp>
        <p:nvSpPr>
          <p:cNvPr id="114" name="กล่องข้อความ 113">
            <a:extLst>
              <a:ext uri="{FF2B5EF4-FFF2-40B4-BE49-F238E27FC236}">
                <a16:creationId xmlns:a16="http://schemas.microsoft.com/office/drawing/2014/main" id="{0D6C4E12-55CA-4376-9A4F-15AB06BF0FCD}"/>
              </a:ext>
            </a:extLst>
          </p:cNvPr>
          <p:cNvSpPr txBox="1"/>
          <p:nvPr/>
        </p:nvSpPr>
        <p:spPr>
          <a:xfrm>
            <a:off x="4319281" y="5553487"/>
            <a:ext cx="1555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Product</a:t>
            </a:r>
            <a:endParaRPr lang="en-US" sz="2400" dirty="0">
              <a:solidFill>
                <a:srgbClr val="2D5848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15" name="กล่องข้อความ 114">
            <a:extLst>
              <a:ext uri="{FF2B5EF4-FFF2-40B4-BE49-F238E27FC236}">
                <a16:creationId xmlns:a16="http://schemas.microsoft.com/office/drawing/2014/main" id="{0BDF03D2-B172-4932-838C-F37FFEA043CD}"/>
              </a:ext>
            </a:extLst>
          </p:cNvPr>
          <p:cNvSpPr txBox="1"/>
          <p:nvPr/>
        </p:nvSpPr>
        <p:spPr>
          <a:xfrm>
            <a:off x="6963239" y="5421596"/>
            <a:ext cx="1348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D58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Solenoid Valve</a:t>
            </a:r>
          </a:p>
        </p:txBody>
      </p:sp>
      <p:pic>
        <p:nvPicPr>
          <p:cNvPr id="116" name="Picture 2" descr="Image result for Water springer . à¸¢à¸·à¹">
            <a:extLst>
              <a:ext uri="{FF2B5EF4-FFF2-40B4-BE49-F238E27FC236}">
                <a16:creationId xmlns:a16="http://schemas.microsoft.com/office/drawing/2014/main" id="{B7E97B55-06EC-46D7-8321-D0CB2DA0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9322" y="2010943"/>
            <a:ext cx="2106456" cy="17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กล่องข้อความ 116">
            <a:extLst>
              <a:ext uri="{FF2B5EF4-FFF2-40B4-BE49-F238E27FC236}">
                <a16:creationId xmlns:a16="http://schemas.microsoft.com/office/drawing/2014/main" id="{885F4237-6B18-433D-866E-E3821BAAB14C}"/>
              </a:ext>
            </a:extLst>
          </p:cNvPr>
          <p:cNvSpPr txBox="1"/>
          <p:nvPr/>
        </p:nvSpPr>
        <p:spPr>
          <a:xfrm>
            <a:off x="9792037" y="3699709"/>
            <a:ext cx="1794070" cy="33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Water Springer </a:t>
            </a:r>
          </a:p>
        </p:txBody>
      </p:sp>
      <p:cxnSp>
        <p:nvCxnSpPr>
          <p:cNvPr id="118" name="ลูกศรเชื่อมต่อแบบตรง 117">
            <a:extLst>
              <a:ext uri="{FF2B5EF4-FFF2-40B4-BE49-F238E27FC236}">
                <a16:creationId xmlns:a16="http://schemas.microsoft.com/office/drawing/2014/main" id="{33EACE06-48F3-49DA-BCCD-50EC4C4095EE}"/>
              </a:ext>
            </a:extLst>
          </p:cNvPr>
          <p:cNvCxnSpPr/>
          <p:nvPr/>
        </p:nvCxnSpPr>
        <p:spPr>
          <a:xfrm flipV="1">
            <a:off x="8851455" y="3738776"/>
            <a:ext cx="1205861" cy="908018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ลูกศรเชื่อมต่อแบบตรง 119">
            <a:extLst>
              <a:ext uri="{FF2B5EF4-FFF2-40B4-BE49-F238E27FC236}">
                <a16:creationId xmlns:a16="http://schemas.microsoft.com/office/drawing/2014/main" id="{CD0CE07F-369B-48BA-8F82-726886F54D83}"/>
              </a:ext>
            </a:extLst>
          </p:cNvPr>
          <p:cNvCxnSpPr/>
          <p:nvPr/>
        </p:nvCxnSpPr>
        <p:spPr>
          <a:xfrm flipV="1">
            <a:off x="5252976" y="2291180"/>
            <a:ext cx="0" cy="1460369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ลูกศรเชื่อมต่อแบบตรง 120">
            <a:extLst>
              <a:ext uri="{FF2B5EF4-FFF2-40B4-BE49-F238E27FC236}">
                <a16:creationId xmlns:a16="http://schemas.microsoft.com/office/drawing/2014/main" id="{8C006FCF-F151-44C8-B4F3-72D1BF41E56C}"/>
              </a:ext>
            </a:extLst>
          </p:cNvPr>
          <p:cNvCxnSpPr/>
          <p:nvPr/>
        </p:nvCxnSpPr>
        <p:spPr>
          <a:xfrm>
            <a:off x="5439167" y="2348745"/>
            <a:ext cx="0" cy="1428204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computer icon">
            <a:extLst>
              <a:ext uri="{FF2B5EF4-FFF2-40B4-BE49-F238E27FC236}">
                <a16:creationId xmlns:a16="http://schemas.microsoft.com/office/drawing/2014/main" id="{059B04E9-4A3B-4211-A458-A754883A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047" y="1059516"/>
            <a:ext cx="1218785" cy="1218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" name="ลูกศรเชื่อมต่อแบบตรง 122">
            <a:extLst>
              <a:ext uri="{FF2B5EF4-FFF2-40B4-BE49-F238E27FC236}">
                <a16:creationId xmlns:a16="http://schemas.microsoft.com/office/drawing/2014/main" id="{5F689E48-8FDC-4940-A272-D7B09CC2209A}"/>
              </a:ext>
            </a:extLst>
          </p:cNvPr>
          <p:cNvCxnSpPr>
            <a:cxnSpLocks/>
          </p:cNvCxnSpPr>
          <p:nvPr/>
        </p:nvCxnSpPr>
        <p:spPr>
          <a:xfrm flipH="1">
            <a:off x="6201424" y="1568864"/>
            <a:ext cx="1608929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กล่องข้อความ 123">
            <a:extLst>
              <a:ext uri="{FF2B5EF4-FFF2-40B4-BE49-F238E27FC236}">
                <a16:creationId xmlns:a16="http://schemas.microsoft.com/office/drawing/2014/main" id="{13BAF753-D1DA-4EF9-87D4-2514BBC6BEB4}"/>
              </a:ext>
            </a:extLst>
          </p:cNvPr>
          <p:cNvSpPr txBox="1"/>
          <p:nvPr/>
        </p:nvSpPr>
        <p:spPr>
          <a:xfrm>
            <a:off x="8359989" y="1460138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Client</a:t>
            </a:r>
          </a:p>
        </p:txBody>
      </p:sp>
      <p:sp>
        <p:nvSpPr>
          <p:cNvPr id="125" name="กล่องข้อความ 124">
            <a:extLst>
              <a:ext uri="{FF2B5EF4-FFF2-40B4-BE49-F238E27FC236}">
                <a16:creationId xmlns:a16="http://schemas.microsoft.com/office/drawing/2014/main" id="{B33BE8EB-ACE0-4A47-87EB-E22BB610AFEE}"/>
              </a:ext>
            </a:extLst>
          </p:cNvPr>
          <p:cNvSpPr txBox="1"/>
          <p:nvPr/>
        </p:nvSpPr>
        <p:spPr>
          <a:xfrm>
            <a:off x="8175743" y="2059651"/>
            <a:ext cx="112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User Device</a:t>
            </a:r>
          </a:p>
        </p:txBody>
      </p:sp>
      <p:pic>
        <p:nvPicPr>
          <p:cNvPr id="126" name="Picture 2" descr="à¸à¸¥à¸à¸²à¸£à¸à¹à¸à¸«à¸²à¸£à¸¹à¸à¸ à¸²à¸à¸ªà¸³à¸«à¸£à¸±à¸ nodejs">
            <a:extLst>
              <a:ext uri="{FF2B5EF4-FFF2-40B4-BE49-F238E27FC236}">
                <a16:creationId xmlns:a16="http://schemas.microsoft.com/office/drawing/2014/main" id="{CF52F399-8FC4-4C82-B99B-7092F95A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10" y="836533"/>
            <a:ext cx="1236540" cy="14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à¸à¸¥à¸à¸²à¸£à¸à¹à¸à¸«à¸²à¸£à¸¹à¸à¸ à¸²à¸à¸ªà¸³à¸«à¸£à¸±à¸ mysql">
            <a:extLst>
              <a:ext uri="{FF2B5EF4-FFF2-40B4-BE49-F238E27FC236}">
                <a16:creationId xmlns:a16="http://schemas.microsoft.com/office/drawing/2014/main" id="{0690056C-78BD-4FD0-8290-4C32CAE4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0" y="981828"/>
            <a:ext cx="1854513" cy="9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ลูกศรเชื่อมต่อแบบตรง 127">
            <a:extLst>
              <a:ext uri="{FF2B5EF4-FFF2-40B4-BE49-F238E27FC236}">
                <a16:creationId xmlns:a16="http://schemas.microsoft.com/office/drawing/2014/main" id="{47B50289-194F-458E-A859-F8ACCB303805}"/>
              </a:ext>
            </a:extLst>
          </p:cNvPr>
          <p:cNvCxnSpPr>
            <a:cxnSpLocks/>
          </p:cNvCxnSpPr>
          <p:nvPr/>
        </p:nvCxnSpPr>
        <p:spPr>
          <a:xfrm>
            <a:off x="2975377" y="1531002"/>
            <a:ext cx="1676945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ลูกศรเชื่อมต่อแบบตรง 128">
            <a:extLst>
              <a:ext uri="{FF2B5EF4-FFF2-40B4-BE49-F238E27FC236}">
                <a16:creationId xmlns:a16="http://schemas.microsoft.com/office/drawing/2014/main" id="{33BC54DD-B876-476B-82EE-8B30DFD785DC}"/>
              </a:ext>
            </a:extLst>
          </p:cNvPr>
          <p:cNvCxnSpPr>
            <a:cxnSpLocks/>
          </p:cNvCxnSpPr>
          <p:nvPr/>
        </p:nvCxnSpPr>
        <p:spPr>
          <a:xfrm flipH="1">
            <a:off x="2975377" y="1715359"/>
            <a:ext cx="1608929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ลูกศรเชื่อมต่อแบบตรง 133">
            <a:extLst>
              <a:ext uri="{FF2B5EF4-FFF2-40B4-BE49-F238E27FC236}">
                <a16:creationId xmlns:a16="http://schemas.microsoft.com/office/drawing/2014/main" id="{37955DEF-7FF2-4E92-8EED-228968B22139}"/>
              </a:ext>
            </a:extLst>
          </p:cNvPr>
          <p:cNvCxnSpPr>
            <a:cxnSpLocks/>
          </p:cNvCxnSpPr>
          <p:nvPr/>
        </p:nvCxnSpPr>
        <p:spPr>
          <a:xfrm flipV="1">
            <a:off x="6261844" y="1767916"/>
            <a:ext cx="1713113" cy="20232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กล่องข้อความ 134">
            <a:extLst>
              <a:ext uri="{FF2B5EF4-FFF2-40B4-BE49-F238E27FC236}">
                <a16:creationId xmlns:a16="http://schemas.microsoft.com/office/drawing/2014/main" id="{5CBE5087-3A87-412A-BD3C-C6036E81405B}"/>
              </a:ext>
            </a:extLst>
          </p:cNvPr>
          <p:cNvSpPr txBox="1"/>
          <p:nvPr/>
        </p:nvSpPr>
        <p:spPr>
          <a:xfrm>
            <a:off x="2819273" y="1811490"/>
            <a:ext cx="1903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Value : “27ºC, 25%, </a:t>
            </a:r>
            <a:r>
              <a:rPr lang="th-TH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ฯลฯ</a:t>
            </a:r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”</a:t>
            </a:r>
          </a:p>
        </p:txBody>
      </p:sp>
      <p:sp>
        <p:nvSpPr>
          <p:cNvPr id="136" name="กล่องข้อความ 135">
            <a:extLst>
              <a:ext uri="{FF2B5EF4-FFF2-40B4-BE49-F238E27FC236}">
                <a16:creationId xmlns:a16="http://schemas.microsoft.com/office/drawing/2014/main" id="{A0EACCA2-BA2D-4610-BD4C-5885503A6D6B}"/>
              </a:ext>
            </a:extLst>
          </p:cNvPr>
          <p:cNvSpPr txBox="1"/>
          <p:nvPr/>
        </p:nvSpPr>
        <p:spPr>
          <a:xfrm>
            <a:off x="5606173" y="4339753"/>
            <a:ext cx="1903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Command “ON, OFF”</a:t>
            </a:r>
          </a:p>
        </p:txBody>
      </p:sp>
      <p:sp>
        <p:nvSpPr>
          <p:cNvPr id="137" name="กล่องข้อความ 136">
            <a:extLst>
              <a:ext uri="{FF2B5EF4-FFF2-40B4-BE49-F238E27FC236}">
                <a16:creationId xmlns:a16="http://schemas.microsoft.com/office/drawing/2014/main" id="{40C061AD-49CE-4BE9-8C9D-A9A5427AE815}"/>
              </a:ext>
            </a:extLst>
          </p:cNvPr>
          <p:cNvSpPr txBox="1"/>
          <p:nvPr/>
        </p:nvSpPr>
        <p:spPr>
          <a:xfrm rot="5400000">
            <a:off x="4657780" y="2879714"/>
            <a:ext cx="1903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Command “ON, OFF”</a:t>
            </a:r>
          </a:p>
        </p:txBody>
      </p:sp>
      <p:sp>
        <p:nvSpPr>
          <p:cNvPr id="138" name="กล่องข้อความ 137">
            <a:extLst>
              <a:ext uri="{FF2B5EF4-FFF2-40B4-BE49-F238E27FC236}">
                <a16:creationId xmlns:a16="http://schemas.microsoft.com/office/drawing/2014/main" id="{A843F3F4-FEA3-46F0-93FF-A132C846E83E}"/>
              </a:ext>
            </a:extLst>
          </p:cNvPr>
          <p:cNvSpPr txBox="1"/>
          <p:nvPr/>
        </p:nvSpPr>
        <p:spPr>
          <a:xfrm rot="16200000">
            <a:off x="4183864" y="3046806"/>
            <a:ext cx="1903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Value : “27ºC, 25%, </a:t>
            </a:r>
            <a:r>
              <a:rPr lang="th-TH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ฯลฯ</a:t>
            </a:r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”</a:t>
            </a:r>
          </a:p>
        </p:txBody>
      </p:sp>
      <p:sp>
        <p:nvSpPr>
          <p:cNvPr id="139" name="กล่องข้อความ 138">
            <a:extLst>
              <a:ext uri="{FF2B5EF4-FFF2-40B4-BE49-F238E27FC236}">
                <a16:creationId xmlns:a16="http://schemas.microsoft.com/office/drawing/2014/main" id="{B4B3A1BC-D228-4BDE-984B-CF3852CFA3B0}"/>
              </a:ext>
            </a:extLst>
          </p:cNvPr>
          <p:cNvSpPr txBox="1"/>
          <p:nvPr/>
        </p:nvSpPr>
        <p:spPr>
          <a:xfrm>
            <a:off x="2877168" y="1198663"/>
            <a:ext cx="1903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Value : “27ºC, 25%, </a:t>
            </a:r>
            <a:r>
              <a:rPr lang="th-TH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ฯลฯ</a:t>
            </a:r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”</a:t>
            </a:r>
          </a:p>
        </p:txBody>
      </p:sp>
      <p:sp>
        <p:nvSpPr>
          <p:cNvPr id="140" name="กล่องข้อความ 139">
            <a:extLst>
              <a:ext uri="{FF2B5EF4-FFF2-40B4-BE49-F238E27FC236}">
                <a16:creationId xmlns:a16="http://schemas.microsoft.com/office/drawing/2014/main" id="{F80385AE-0707-4340-A173-4178E9043952}"/>
              </a:ext>
            </a:extLst>
          </p:cNvPr>
          <p:cNvSpPr txBox="1"/>
          <p:nvPr/>
        </p:nvSpPr>
        <p:spPr>
          <a:xfrm>
            <a:off x="6096000" y="1860092"/>
            <a:ext cx="1903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Value : “27ºC, 25%, </a:t>
            </a:r>
            <a:r>
              <a:rPr lang="th-TH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ฯลฯ</a:t>
            </a:r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”</a:t>
            </a:r>
          </a:p>
        </p:txBody>
      </p:sp>
      <p:sp>
        <p:nvSpPr>
          <p:cNvPr id="141" name="กล่องข้อความ 140">
            <a:extLst>
              <a:ext uri="{FF2B5EF4-FFF2-40B4-BE49-F238E27FC236}">
                <a16:creationId xmlns:a16="http://schemas.microsoft.com/office/drawing/2014/main" id="{425736BC-01C6-4EB9-ACC1-99240A17C945}"/>
              </a:ext>
            </a:extLst>
          </p:cNvPr>
          <p:cNvSpPr txBox="1"/>
          <p:nvPr/>
        </p:nvSpPr>
        <p:spPr>
          <a:xfrm>
            <a:off x="6059961" y="1278458"/>
            <a:ext cx="1903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2D5848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Command “ON, OFF”</a:t>
            </a:r>
          </a:p>
        </p:txBody>
      </p:sp>
    </p:spTree>
    <p:extLst>
      <p:ext uri="{BB962C8B-B14F-4D97-AF65-F5344CB8AC3E}">
        <p14:creationId xmlns:p14="http://schemas.microsoft.com/office/powerpoint/2010/main" val="3985773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077C0ED-4902-43E4-B6AF-51F8C226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513183"/>
            <a:ext cx="3280294" cy="583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56" y="1166327"/>
            <a:ext cx="5834619" cy="41575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1.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ต่ออุปกรณ์เข้ากับ วาล์วน้ำ และ ปลั๊กไฟ 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แล้วรอสัก 5-10วินาที </a:t>
            </a: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2. ค้นหา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WiFi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ที่มีชื่อว่า "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SMART_GARDEN" 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แล้วใส่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password = admin 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แล้วกดเชื่อมต่อ</a:t>
            </a: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1475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</a:t>
            </a:r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งาน</a:t>
            </a:r>
            <a:r>
              <a:rPr lang="th-TH" sz="24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sz="24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GARDEN</a:t>
            </a:r>
            <a:endParaRPr lang="en-US" sz="2400" dirty="0">
              <a:solidFill>
                <a:srgbClr val="5FCBEF"/>
              </a:solidFill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6BC26396-FCD4-4A3D-A612-AE0B46B39DAE}"/>
              </a:ext>
            </a:extLst>
          </p:cNvPr>
          <p:cNvSpPr/>
          <p:nvPr/>
        </p:nvSpPr>
        <p:spPr>
          <a:xfrm>
            <a:off x="7293494" y="5323840"/>
            <a:ext cx="311912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75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0F1CAFC-1046-4F05-B9CA-5D1089FD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04" y="184746"/>
            <a:ext cx="3563711" cy="633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16" y="934720"/>
            <a:ext cx="5834619" cy="51104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3.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กด"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Configure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WiFi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"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GARDEN</a:t>
            </a:r>
            <a:endParaRPr lang="en-US" sz="2800" dirty="0">
              <a:solidFill>
                <a:srgbClr val="5FCBEF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8B282E6-7AA9-4883-88D2-91C767E565EE}"/>
              </a:ext>
            </a:extLst>
          </p:cNvPr>
          <p:cNvSpPr/>
          <p:nvPr/>
        </p:nvSpPr>
        <p:spPr>
          <a:xfrm>
            <a:off x="7153053" y="2855578"/>
            <a:ext cx="3493662" cy="57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8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16" y="934720"/>
            <a:ext cx="5834619" cy="51104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4.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ใส่ 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SSID </a:t>
            </a:r>
            <a:r>
              <a:rPr lang="en-US" sz="2400" dirty="0" err="1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Wifi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และ 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password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ของ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wifi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ที่จะให้ตัว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smart garden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เชื่อมต่อ ในเวอร์ชั่น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Demo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ใส่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Ip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หรือ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url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server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เครื่องด้วย  จากนั้นกด 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save</a:t>
            </a:r>
            <a:b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2400" dirty="0" err="1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ปล</a:t>
            </a:r>
            <a:r>
              <a:rPr lang="en-US" sz="2400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. </a:t>
            </a:r>
            <a:r>
              <a:rPr lang="th-TH" sz="2400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 1-4 นี้สำหรับการใช้งานครั้งแรก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GARDEN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11C690D-0AA0-4324-A671-852E7281B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80" y="162738"/>
            <a:ext cx="3588920" cy="638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4A1019A1-629D-4E76-BCC6-D4C679D5D36E}"/>
              </a:ext>
            </a:extLst>
          </p:cNvPr>
          <p:cNvSpPr/>
          <p:nvPr/>
        </p:nvSpPr>
        <p:spPr>
          <a:xfrm>
            <a:off x="7739309" y="2722880"/>
            <a:ext cx="3004862" cy="153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8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9688493" cy="22939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5.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เข้าเว็บ  ของ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smart garden 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ตาม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url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นี้</a:t>
            </a: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2400" dirty="0">
                <a:hlinkClick r:id="rId2"/>
              </a:rPr>
              <a:t>http://localhost:90/smarthome/index.html</a:t>
            </a:r>
            <a:br>
              <a:rPr lang="th-TH" sz="2400" dirty="0"/>
            </a:br>
            <a:r>
              <a:rPr lang="th-TH" sz="2400" dirty="0"/>
              <a:t>เลือก </a:t>
            </a:r>
            <a:r>
              <a:rPr lang="en-US" sz="2400" dirty="0"/>
              <a:t>“Smart Garden”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GARDEN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58A3666-8B4B-4B9B-92B8-19365DD1B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61" y="2523259"/>
            <a:ext cx="8497078" cy="3989508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351E5DB-84C3-4B1B-AA3D-6EA25DFA1946}"/>
              </a:ext>
            </a:extLst>
          </p:cNvPr>
          <p:cNvSpPr/>
          <p:nvPr/>
        </p:nvSpPr>
        <p:spPr>
          <a:xfrm>
            <a:off x="4514490" y="4973217"/>
            <a:ext cx="1124310" cy="347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1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9688493" cy="22939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6. จะแสดงค่าสถานะ</a:t>
            </a:r>
            <a:r>
              <a:rPr lang="th-TH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ต่างๆ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ตามสภาพแวดล้อมที่อุปกรณ์อยู่ใน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ที่นี้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คือ อุณหภูมิ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ความชื้น และความเข้มของแสง แบบ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real time 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GARDEN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E06ECAE-2E62-4F3C-B20D-3993448F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5" y="2286038"/>
            <a:ext cx="10034597" cy="4413341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6FBAC6F-E5FE-4B0C-B77C-4026CA0EA74A}"/>
              </a:ext>
            </a:extLst>
          </p:cNvPr>
          <p:cNvSpPr/>
          <p:nvPr/>
        </p:nvSpPr>
        <p:spPr>
          <a:xfrm>
            <a:off x="3091138" y="3116580"/>
            <a:ext cx="6068102" cy="1739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7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F7696B5-254B-4659-B58D-5118F34C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7035" y="3960006"/>
            <a:ext cx="546305" cy="1593820"/>
          </a:xfrm>
          <a:prstGeom prst="rect">
            <a:avLst/>
          </a:prstGeom>
        </p:spPr>
      </p:pic>
      <p:pic>
        <p:nvPicPr>
          <p:cNvPr id="6" name="Picture 4" descr="Related image">
            <a:extLst>
              <a:ext uri="{FF2B5EF4-FFF2-40B4-BE49-F238E27FC236}">
                <a16:creationId xmlns:a16="http://schemas.microsoft.com/office/drawing/2014/main" id="{24EC352D-1C7F-4DC7-8C06-61E92BE43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839" flipH="1">
            <a:off x="6576653" y="4072198"/>
            <a:ext cx="1002766" cy="108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ir receiver module">
            <a:extLst>
              <a:ext uri="{FF2B5EF4-FFF2-40B4-BE49-F238E27FC236}">
                <a16:creationId xmlns:a16="http://schemas.microsoft.com/office/drawing/2014/main" id="{3D3ABF55-3CB5-4770-A357-9FCD5BD6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01562">
            <a:off x="3362589" y="4199134"/>
            <a:ext cx="954948" cy="9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มุมมน 5">
            <a:extLst>
              <a:ext uri="{FF2B5EF4-FFF2-40B4-BE49-F238E27FC236}">
                <a16:creationId xmlns:a16="http://schemas.microsoft.com/office/drawing/2014/main" id="{2DC54D5F-60EE-464A-97C0-D6D4FB533A77}"/>
              </a:ext>
            </a:extLst>
          </p:cNvPr>
          <p:cNvSpPr/>
          <p:nvPr/>
        </p:nvSpPr>
        <p:spPr>
          <a:xfrm>
            <a:off x="3107889" y="3749064"/>
            <a:ext cx="4842194" cy="193809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2">
                  <a:lumMod val="2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EEFEC17-BBE8-4490-8FE4-0D1CE6B7C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105" y="4099717"/>
            <a:ext cx="1405091" cy="1078909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1647970E-E3EA-4467-BFFF-DB3F00DD0238}"/>
              </a:ext>
            </a:extLst>
          </p:cNvPr>
          <p:cNvSpPr txBox="1"/>
          <p:nvPr/>
        </p:nvSpPr>
        <p:spPr>
          <a:xfrm>
            <a:off x="5004698" y="516185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ESP-12E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9C3F94E-143A-4AEC-9B3E-50DBE159FD49}"/>
              </a:ext>
            </a:extLst>
          </p:cNvPr>
          <p:cNvSpPr txBox="1"/>
          <p:nvPr/>
        </p:nvSpPr>
        <p:spPr>
          <a:xfrm>
            <a:off x="3392362" y="5163935"/>
            <a:ext cx="92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IR Receiver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Module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48A7E11-92DB-4078-B969-5442B720A178}"/>
              </a:ext>
            </a:extLst>
          </p:cNvPr>
          <p:cNvSpPr txBox="1"/>
          <p:nvPr/>
        </p:nvSpPr>
        <p:spPr>
          <a:xfrm>
            <a:off x="6563357" y="5163935"/>
            <a:ext cx="1119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IR Transmitter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Module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76DD9B3-6169-4EDF-BBD2-BAF0DE441BD2}"/>
              </a:ext>
            </a:extLst>
          </p:cNvPr>
          <p:cNvSpPr txBox="1"/>
          <p:nvPr/>
        </p:nvSpPr>
        <p:spPr>
          <a:xfrm>
            <a:off x="4751131" y="5687156"/>
            <a:ext cx="108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Product</a:t>
            </a: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6AA42CE5-E765-431F-9A1B-2A2D60607018}"/>
              </a:ext>
            </a:extLst>
          </p:cNvPr>
          <p:cNvCxnSpPr>
            <a:stCxn id="5" idx="0"/>
          </p:cNvCxnSpPr>
          <p:nvPr/>
        </p:nvCxnSpPr>
        <p:spPr>
          <a:xfrm flipV="1">
            <a:off x="1737098" y="4756916"/>
            <a:ext cx="1274766" cy="1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D6A7588A-2EF8-42C1-9FF6-A4E0F2938BB5}"/>
              </a:ext>
            </a:extLst>
          </p:cNvPr>
          <p:cNvSpPr txBox="1"/>
          <p:nvPr/>
        </p:nvSpPr>
        <p:spPr>
          <a:xfrm>
            <a:off x="335051" y="5030068"/>
            <a:ext cx="88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IR Remote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Control</a:t>
            </a: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E6145FC-89A3-4DAA-9F9E-1F118C9485F0}"/>
              </a:ext>
            </a:extLst>
          </p:cNvPr>
          <p:cNvSpPr txBox="1"/>
          <p:nvPr/>
        </p:nvSpPr>
        <p:spPr>
          <a:xfrm>
            <a:off x="1659130" y="4452449"/>
            <a:ext cx="1326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Binary Commands</a:t>
            </a:r>
          </a:p>
        </p:txBody>
      </p: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A4BC7825-B924-4D4F-A8D7-86BBD45387A9}"/>
              </a:ext>
            </a:extLst>
          </p:cNvPr>
          <p:cNvCxnSpPr/>
          <p:nvPr/>
        </p:nvCxnSpPr>
        <p:spPr>
          <a:xfrm flipV="1">
            <a:off x="8013684" y="4760762"/>
            <a:ext cx="1670347" cy="2677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F65B23A-4BEA-448B-84A3-A147186C65E2}"/>
              </a:ext>
            </a:extLst>
          </p:cNvPr>
          <p:cNvSpPr txBox="1"/>
          <p:nvPr/>
        </p:nvSpPr>
        <p:spPr>
          <a:xfrm>
            <a:off x="7961237" y="4483763"/>
            <a:ext cx="1590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Binary Commands</a:t>
            </a:r>
          </a:p>
        </p:txBody>
      </p: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7DF4CEAD-86C6-4AFE-BE15-C86BF971FA6C}"/>
              </a:ext>
            </a:extLst>
          </p:cNvPr>
          <p:cNvCxnSpPr/>
          <p:nvPr/>
        </p:nvCxnSpPr>
        <p:spPr>
          <a:xfrm flipV="1">
            <a:off x="5027519" y="2174236"/>
            <a:ext cx="0" cy="1460369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9BDC4527-DB2E-4039-875E-94BEB266D781}"/>
              </a:ext>
            </a:extLst>
          </p:cNvPr>
          <p:cNvCxnSpPr/>
          <p:nvPr/>
        </p:nvCxnSpPr>
        <p:spPr>
          <a:xfrm>
            <a:off x="5213710" y="2231801"/>
            <a:ext cx="0" cy="1428204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computer icon">
            <a:extLst>
              <a:ext uri="{FF2B5EF4-FFF2-40B4-BE49-F238E27FC236}">
                <a16:creationId xmlns:a16="http://schemas.microsoft.com/office/drawing/2014/main" id="{7AAF9CEF-8A70-460C-92E3-AD4415047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590" y="942572"/>
            <a:ext cx="1218785" cy="1218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78819197-8354-4CE0-B2C5-92FA53B6417D}"/>
              </a:ext>
            </a:extLst>
          </p:cNvPr>
          <p:cNvCxnSpPr>
            <a:cxnSpLocks/>
          </p:cNvCxnSpPr>
          <p:nvPr/>
        </p:nvCxnSpPr>
        <p:spPr>
          <a:xfrm flipH="1">
            <a:off x="5975967" y="1451920"/>
            <a:ext cx="1608929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ชื่อเรื่อง 1">
            <a:extLst>
              <a:ext uri="{FF2B5EF4-FFF2-40B4-BE49-F238E27FC236}">
                <a16:creationId xmlns:a16="http://schemas.microsoft.com/office/drawing/2014/main" id="{72F54C71-DE1F-475F-86B3-5B4F825708BA}"/>
              </a:ext>
            </a:extLst>
          </p:cNvPr>
          <p:cNvSpPr txBox="1">
            <a:spLocks/>
          </p:cNvSpPr>
          <p:nvPr/>
        </p:nvSpPr>
        <p:spPr>
          <a:xfrm>
            <a:off x="1553841" y="189964"/>
            <a:ext cx="7408810" cy="970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h-TH" b="1" dirty="0">
                <a:latin typeface="Leelawadee" panose="020B0502040204020203" pitchFamily="34" charset="-34"/>
                <a:cs typeface="Leelawadee" panose="020B0502040204020203" pitchFamily="34" charset="-34"/>
              </a:rPr>
              <a:t>หลักการทำงาน</a:t>
            </a:r>
            <a:endParaRPr lang="en-US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9" name="Picture 8" descr="Image result for air conditioner .png">
            <a:extLst>
              <a:ext uri="{FF2B5EF4-FFF2-40B4-BE49-F238E27FC236}">
                <a16:creationId xmlns:a16="http://schemas.microsoft.com/office/drawing/2014/main" id="{A9DCB552-882F-4621-81A2-A88CC21F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97519" y="3539751"/>
            <a:ext cx="1849797" cy="106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Image result for television png">
            <a:extLst>
              <a:ext uri="{FF2B5EF4-FFF2-40B4-BE49-F238E27FC236}">
                <a16:creationId xmlns:a16="http://schemas.microsoft.com/office/drawing/2014/main" id="{B31A0F5E-74FD-4255-9721-22AA6ACF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87042" y="4394975"/>
            <a:ext cx="1760274" cy="16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Image result for fan png">
            <a:extLst>
              <a:ext uri="{FF2B5EF4-FFF2-40B4-BE49-F238E27FC236}">
                <a16:creationId xmlns:a16="http://schemas.microsoft.com/office/drawing/2014/main" id="{3DCEBD95-EA4A-4B47-8050-5E5D1E23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153" y="2552542"/>
            <a:ext cx="1806179" cy="15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6ADC9EA4-E559-48F9-A106-5476C9310478}"/>
              </a:ext>
            </a:extLst>
          </p:cNvPr>
          <p:cNvSpPr txBox="1"/>
          <p:nvPr/>
        </p:nvSpPr>
        <p:spPr>
          <a:xfrm>
            <a:off x="8134532" y="1343194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Client</a:t>
            </a:r>
          </a:p>
        </p:txBody>
      </p:sp>
      <p:pic>
        <p:nvPicPr>
          <p:cNvPr id="33" name="Picture 20" descr="Image result for STB png">
            <a:extLst>
              <a:ext uri="{FF2B5EF4-FFF2-40B4-BE49-F238E27FC236}">
                <a16:creationId xmlns:a16="http://schemas.microsoft.com/office/drawing/2014/main" id="{99B4B2A9-9BFA-4587-9A1C-7E7C3A52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69" y="5350017"/>
            <a:ext cx="1299112" cy="9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93927334-D5FB-4DEA-80B6-66BCFDD8CA08}"/>
              </a:ext>
            </a:extLst>
          </p:cNvPr>
          <p:cNvSpPr txBox="1"/>
          <p:nvPr/>
        </p:nvSpPr>
        <p:spPr>
          <a:xfrm>
            <a:off x="1634516" y="4797313"/>
            <a:ext cx="14592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Infrared Receiver</a:t>
            </a: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D9A23556-7EE7-47A2-818A-F34AB9952F48}"/>
              </a:ext>
            </a:extLst>
          </p:cNvPr>
          <p:cNvSpPr txBox="1"/>
          <p:nvPr/>
        </p:nvSpPr>
        <p:spPr>
          <a:xfrm>
            <a:off x="7988831" y="4797313"/>
            <a:ext cx="1637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Infrared Transmitter</a:t>
            </a:r>
          </a:p>
        </p:txBody>
      </p: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0C0C35AE-19ED-4B72-B2BB-F9666A08F43C}"/>
              </a:ext>
            </a:extLst>
          </p:cNvPr>
          <p:cNvSpPr txBox="1"/>
          <p:nvPr/>
        </p:nvSpPr>
        <p:spPr>
          <a:xfrm>
            <a:off x="7950286" y="1942707"/>
            <a:ext cx="112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User Device</a:t>
            </a: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9DC7E2A2-1BAA-47BD-8BCC-730693CBF0DF}"/>
              </a:ext>
            </a:extLst>
          </p:cNvPr>
          <p:cNvSpPr txBox="1"/>
          <p:nvPr/>
        </p:nvSpPr>
        <p:spPr>
          <a:xfrm>
            <a:off x="8848857" y="2665287"/>
            <a:ext cx="1590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IR Fan</a:t>
            </a:r>
          </a:p>
        </p:txBody>
      </p:sp>
      <p:sp>
        <p:nvSpPr>
          <p:cNvPr id="39" name="กล่องข้อความ 38">
            <a:extLst>
              <a:ext uri="{FF2B5EF4-FFF2-40B4-BE49-F238E27FC236}">
                <a16:creationId xmlns:a16="http://schemas.microsoft.com/office/drawing/2014/main" id="{D636DCD3-8CA5-4CF9-B4CF-BD27F65F82F1}"/>
              </a:ext>
            </a:extLst>
          </p:cNvPr>
          <p:cNvSpPr txBox="1"/>
          <p:nvPr/>
        </p:nvSpPr>
        <p:spPr>
          <a:xfrm>
            <a:off x="10347050" y="3293990"/>
            <a:ext cx="1590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Air Conditioner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3F0F108B-B7B3-40D4-A36C-DADC38ADE205}"/>
              </a:ext>
            </a:extLst>
          </p:cNvPr>
          <p:cNvSpPr txBox="1"/>
          <p:nvPr/>
        </p:nvSpPr>
        <p:spPr>
          <a:xfrm>
            <a:off x="10301373" y="4495306"/>
            <a:ext cx="129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TV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F3972491-F426-4542-B454-D989889A98F6}"/>
              </a:ext>
            </a:extLst>
          </p:cNvPr>
          <p:cNvSpPr txBox="1"/>
          <p:nvPr/>
        </p:nvSpPr>
        <p:spPr>
          <a:xfrm>
            <a:off x="8525522" y="5254139"/>
            <a:ext cx="1590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STB</a:t>
            </a:r>
          </a:p>
        </p:txBody>
      </p:sp>
      <p:pic>
        <p:nvPicPr>
          <p:cNvPr id="1026" name="Picture 2" descr="à¸à¸¥à¸à¸²à¸£à¸à¹à¸à¸«à¸²à¸£à¸¹à¸à¸ à¸²à¸à¸ªà¸³à¸«à¸£à¸±à¸ nodejs">
            <a:extLst>
              <a:ext uri="{FF2B5EF4-FFF2-40B4-BE49-F238E27FC236}">
                <a16:creationId xmlns:a16="http://schemas.microsoft.com/office/drawing/2014/main" id="{437316EC-2455-4855-B713-CB196EFA6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153" y="719589"/>
            <a:ext cx="1236540" cy="14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à¸à¸¥à¸à¸²à¸£à¸à¹à¸à¸«à¸²à¸£à¸¹à¸à¸ à¸²à¸à¸ªà¸³à¸«à¸£à¸±à¸ mysql">
            <a:extLst>
              <a:ext uri="{FF2B5EF4-FFF2-40B4-BE49-F238E27FC236}">
                <a16:creationId xmlns:a16="http://schemas.microsoft.com/office/drawing/2014/main" id="{D3E0CEFC-17E7-407A-9FC3-F4AC41F21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3" y="864884"/>
            <a:ext cx="1854513" cy="9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B3273001-DDE6-40DC-A63E-534BDB2E4E4B}"/>
              </a:ext>
            </a:extLst>
          </p:cNvPr>
          <p:cNvCxnSpPr>
            <a:cxnSpLocks/>
          </p:cNvCxnSpPr>
          <p:nvPr/>
        </p:nvCxnSpPr>
        <p:spPr>
          <a:xfrm>
            <a:off x="2749920" y="1414058"/>
            <a:ext cx="1676945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>
            <a:extLst>
              <a:ext uri="{FF2B5EF4-FFF2-40B4-BE49-F238E27FC236}">
                <a16:creationId xmlns:a16="http://schemas.microsoft.com/office/drawing/2014/main" id="{133C7A6B-5E50-4B52-8AD4-53E253087C7C}"/>
              </a:ext>
            </a:extLst>
          </p:cNvPr>
          <p:cNvCxnSpPr>
            <a:cxnSpLocks/>
          </p:cNvCxnSpPr>
          <p:nvPr/>
        </p:nvCxnSpPr>
        <p:spPr>
          <a:xfrm flipH="1">
            <a:off x="2749920" y="1598415"/>
            <a:ext cx="1608929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210F3AEF-0B46-4E66-9C3D-B1BE0A4FB025}"/>
              </a:ext>
            </a:extLst>
          </p:cNvPr>
          <p:cNvSpPr txBox="1"/>
          <p:nvPr/>
        </p:nvSpPr>
        <p:spPr>
          <a:xfrm rot="16200000">
            <a:off x="4163261" y="2727875"/>
            <a:ext cx="132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rawData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&amp;  button</a:t>
            </a:r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id="{C33963EA-BDE6-4658-A51D-BB21BEDAF46F}"/>
              </a:ext>
            </a:extLst>
          </p:cNvPr>
          <p:cNvSpPr txBox="1"/>
          <p:nvPr/>
        </p:nvSpPr>
        <p:spPr>
          <a:xfrm>
            <a:off x="2925135" y="1679078"/>
            <a:ext cx="132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Binary Commands &amp;  button</a:t>
            </a: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988A955-A79B-4DAD-8E63-636B5BC2D8CB}"/>
              </a:ext>
            </a:extLst>
          </p:cNvPr>
          <p:cNvSpPr txBox="1"/>
          <p:nvPr/>
        </p:nvSpPr>
        <p:spPr>
          <a:xfrm>
            <a:off x="6147384" y="1128622"/>
            <a:ext cx="1326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Remote &amp; </a:t>
            </a:r>
            <a:r>
              <a:rPr lang="en-US" sz="1000" dirty="0" err="1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botton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024221AE-A605-49D5-B9A9-127D804FBD18}"/>
              </a:ext>
            </a:extLst>
          </p:cNvPr>
          <p:cNvSpPr txBox="1"/>
          <p:nvPr/>
        </p:nvSpPr>
        <p:spPr>
          <a:xfrm>
            <a:off x="2896705" y="1114104"/>
            <a:ext cx="1326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43334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9688493" cy="19860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7. สามารถความคุม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Valve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น้ำโดยการกดปุ่ม 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ON , OFF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อาจมีการ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delay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สัก 1-5 วินาที เพื่อเช็คค่า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status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GARDEN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E06ECAE-2E62-4F3C-B20D-3993448F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5" y="2286038"/>
            <a:ext cx="10034597" cy="4413341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6FBAC6F-E5FE-4B0C-B77C-4026CA0EA74A}"/>
              </a:ext>
            </a:extLst>
          </p:cNvPr>
          <p:cNvSpPr/>
          <p:nvPr/>
        </p:nvSpPr>
        <p:spPr>
          <a:xfrm>
            <a:off x="5459099" y="4896084"/>
            <a:ext cx="1124581" cy="417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9688493" cy="22939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8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. สังเกต สถานการณ์ทำงานจากไฟ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LED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 ซ้าย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off ,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ขวา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on 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GARDEN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A7BA70E-1B3A-46CA-947E-8BD80CC7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00" y="2179574"/>
            <a:ext cx="2421142" cy="369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02CE89D-C4C3-40B6-A737-DD9BA411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31" y="2174706"/>
            <a:ext cx="2669354" cy="371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B30A24A-6CF9-49F0-BDFC-C8D9E0A0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75" y="2174706"/>
            <a:ext cx="2669355" cy="36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8160399C-21AE-4F57-8208-75F87B6FD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07" y="2181092"/>
            <a:ext cx="2774761" cy="369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E0D21245-6130-4C75-84FA-95A1FB0D9C1D}"/>
              </a:ext>
            </a:extLst>
          </p:cNvPr>
          <p:cNvSpPr/>
          <p:nvPr/>
        </p:nvSpPr>
        <p:spPr>
          <a:xfrm>
            <a:off x="6138275" y="2161822"/>
            <a:ext cx="5338710" cy="3712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598324CA-05BB-4952-BEC7-39A2A192E414}"/>
              </a:ext>
            </a:extLst>
          </p:cNvPr>
          <p:cNvSpPr/>
          <p:nvPr/>
        </p:nvSpPr>
        <p:spPr>
          <a:xfrm>
            <a:off x="262507" y="2161821"/>
            <a:ext cx="5205235" cy="371245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4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ปัญหา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GARDEN</a:t>
            </a:r>
            <a:endParaRPr lang="en-US" sz="2800" dirty="0">
              <a:solidFill>
                <a:srgbClr val="5FCBEF"/>
              </a:solidFill>
            </a:endParaRPr>
          </a:p>
        </p:txBody>
      </p:sp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003A60C6-1891-4328-806C-4C40F656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0" y="1093401"/>
            <a:ext cx="4874379" cy="2816478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จึงทำให้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module sim800l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ใช้งานไม่ได้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ถ้าจะใช้โมดูลที่เป็น 3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g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หรือ4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g 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จะมีราคาที่สูง</a:t>
            </a:r>
            <a:r>
              <a:rPr lang="th-TH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มากๆ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1266" name="Picture 2" descr="à¹à¸¡à¹à¸¡à¸µà¸à¸³à¸­à¸à¸´à¸à¸²à¸¢à¸£à¸¹à¸à¸ à¸²à¸">
            <a:extLst>
              <a:ext uri="{FF2B5EF4-FFF2-40B4-BE49-F238E27FC236}">
                <a16:creationId xmlns:a16="http://schemas.microsoft.com/office/drawing/2014/main" id="{78761E5F-BA4F-4493-B24E-46D0D042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95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56" y="1613782"/>
            <a:ext cx="5834619" cy="371005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1.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ต่ออุปกรณ์เข้ากับ ปลั๊กไฟ</a:t>
            </a: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2. ค้นหา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WiFi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ที่มีชื่อว่า "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SMART_HOME" 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แล้วใส่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password = admin 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แล้วกดเชื่อมต่อ</a:t>
            </a: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1475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</a:t>
            </a:r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งาน</a:t>
            </a:r>
            <a:r>
              <a:rPr lang="th-TH" sz="24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sz="24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400" dirty="0">
              <a:solidFill>
                <a:srgbClr val="5FCBEF"/>
              </a:solidFill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57F49F4-1066-403D-981E-5FD2BBD1A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60" y="456231"/>
            <a:ext cx="3119120" cy="55451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6BC26396-FCD4-4A3D-A612-AE0B46B39DAE}"/>
              </a:ext>
            </a:extLst>
          </p:cNvPr>
          <p:cNvSpPr/>
          <p:nvPr/>
        </p:nvSpPr>
        <p:spPr>
          <a:xfrm>
            <a:off x="7020560" y="4795520"/>
            <a:ext cx="311912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8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16" y="934720"/>
            <a:ext cx="5834619" cy="51104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3.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กด"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Configure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WiFi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"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B36827D-86EA-41D3-8255-A1D87E14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34" y="345233"/>
            <a:ext cx="3337444" cy="5933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8B282E6-7AA9-4883-88D2-91C767E565EE}"/>
              </a:ext>
            </a:extLst>
          </p:cNvPr>
          <p:cNvSpPr/>
          <p:nvPr/>
        </p:nvSpPr>
        <p:spPr>
          <a:xfrm>
            <a:off x="7171714" y="2855578"/>
            <a:ext cx="2933684" cy="496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1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16" y="934720"/>
            <a:ext cx="5834619" cy="51104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4.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ใส่ 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SSID </a:t>
            </a:r>
            <a:r>
              <a:rPr lang="en-US" sz="2400" dirty="0" err="1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Wifi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และ 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password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ของ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wifi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ที่จะให้ตัว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smart home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เชื่อมต่อ ในเวอร์ชั่น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Demo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ใส่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Ip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หรือ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url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server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เครื่องด้วย  จากนั้นกด </a:t>
            </a:r>
            <a: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save</a:t>
            </a:r>
            <a:b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2400" dirty="0" err="1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ปล</a:t>
            </a:r>
            <a:r>
              <a:rPr lang="en-US" sz="2400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. </a:t>
            </a:r>
            <a:r>
              <a:rPr lang="th-TH" sz="2400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 1-4 นี้สำหรับการใช้งานครั้งแรก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11C690D-0AA0-4324-A671-852E7281B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80" y="162738"/>
            <a:ext cx="3588920" cy="638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4A1019A1-629D-4E76-BCC6-D4C679D5D36E}"/>
              </a:ext>
            </a:extLst>
          </p:cNvPr>
          <p:cNvSpPr/>
          <p:nvPr/>
        </p:nvSpPr>
        <p:spPr>
          <a:xfrm>
            <a:off x="7739309" y="2722880"/>
            <a:ext cx="3004862" cy="153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6411945" cy="22939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5.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เข้าเว็บ  ของ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smart home 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ตาม </a:t>
            </a: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url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นี้</a:t>
            </a: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2400" dirty="0">
                <a:hlinkClick r:id="rId2"/>
              </a:rPr>
              <a:t>http://localhost:90/smarthome/index.html</a:t>
            </a:r>
            <a:br>
              <a:rPr lang="th-TH" sz="2400" dirty="0"/>
            </a:br>
            <a:r>
              <a:rPr lang="th-TH" sz="2400" dirty="0"/>
              <a:t>เลือก </a:t>
            </a:r>
            <a:r>
              <a:rPr lang="en-US" sz="2400" dirty="0"/>
              <a:t>“Smart Home”</a:t>
            </a:r>
            <a:b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800" dirty="0">
              <a:solidFill>
                <a:srgbClr val="5FCBEF"/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58A3666-8B4B-4B9B-92B8-19365DD1B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61" y="2523259"/>
            <a:ext cx="8497078" cy="3989508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351E5DB-84C3-4B1B-AA3D-6EA25DFA1946}"/>
              </a:ext>
            </a:extLst>
          </p:cNvPr>
          <p:cNvSpPr/>
          <p:nvPr/>
        </p:nvSpPr>
        <p:spPr>
          <a:xfrm>
            <a:off x="4514490" y="4973217"/>
            <a:ext cx="1124310" cy="347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2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7941388" cy="7198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6.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เลือก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Device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ที่ต้องการจะควบคุมผ่าน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800" dirty="0">
              <a:solidFill>
                <a:srgbClr val="5FCBEF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351E5DB-84C3-4B1B-AA3D-6EA25DFA1946}"/>
              </a:ext>
            </a:extLst>
          </p:cNvPr>
          <p:cNvSpPr/>
          <p:nvPr/>
        </p:nvSpPr>
        <p:spPr>
          <a:xfrm>
            <a:off x="4514490" y="4973217"/>
            <a:ext cx="1124310" cy="347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49408C3-DB5A-4F91-8446-FBAB8208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2194562"/>
            <a:ext cx="8808720" cy="414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71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ADFD5ED-D125-4B89-A237-514C3787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57" y="2363952"/>
            <a:ext cx="9183386" cy="4326097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7941388" cy="109572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7.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ถ้าเข้ามาใช้งานครั้งแรกยังไม่ได้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Decoder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ของ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remote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ใหดกดปุ่ม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“Add remote”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บนขวามือ 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800" dirty="0">
              <a:solidFill>
                <a:srgbClr val="5FCBEF"/>
              </a:solidFill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14A209F-B3A9-4D4D-AD61-3BDA6AB43C26}"/>
              </a:ext>
            </a:extLst>
          </p:cNvPr>
          <p:cNvSpPr/>
          <p:nvPr/>
        </p:nvSpPr>
        <p:spPr>
          <a:xfrm>
            <a:off x="7565600" y="2500605"/>
            <a:ext cx="1124310" cy="347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1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E0CDD8-7A1D-4DAF-B6FC-A4666B7D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6" y="1782148"/>
            <a:ext cx="10354883" cy="4991876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3FB06F-7FFC-44A8-960B-380190FA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027715"/>
            <a:ext cx="7941388" cy="109572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8.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 เลือกปุ่มที่จะทำการบันทึกใช้งาน </a:t>
            </a:r>
            <a:endParaRPr lang="en-US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97D9219-A240-4803-A095-A0DE3C38F15B}"/>
              </a:ext>
            </a:extLst>
          </p:cNvPr>
          <p:cNvSpPr txBox="1"/>
          <p:nvPr/>
        </p:nvSpPr>
        <p:spPr>
          <a:xfrm>
            <a:off x="835956" y="345233"/>
            <a:ext cx="59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ขั้นตอนการใช้งาน </a:t>
            </a:r>
            <a:r>
              <a:rPr lang="en-US" sz="2800" b="1" dirty="0">
                <a:solidFill>
                  <a:srgbClr val="5FCBE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SMART HOME</a:t>
            </a:r>
            <a:endParaRPr lang="en-US" sz="2800" dirty="0">
              <a:solidFill>
                <a:srgbClr val="5FCBEF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178199C6-7EE4-4F45-A13C-2921F0C8F8E6}"/>
              </a:ext>
            </a:extLst>
          </p:cNvPr>
          <p:cNvSpPr/>
          <p:nvPr/>
        </p:nvSpPr>
        <p:spPr>
          <a:xfrm>
            <a:off x="5451242" y="3657601"/>
            <a:ext cx="1124310" cy="403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429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TM02900743[[fn=ชีวภาพ]]</Template>
  <TotalTime>192</TotalTime>
  <Words>499</Words>
  <Application>Microsoft Office PowerPoint</Application>
  <PresentationFormat>แบบจอกว้าง</PresentationFormat>
  <Paragraphs>82</Paragraphs>
  <Slides>22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Leelawadee</vt:lpstr>
      <vt:lpstr>Trebuchet MS</vt:lpstr>
      <vt:lpstr>Wingdings 2</vt:lpstr>
      <vt:lpstr>Wingdings 3</vt:lpstr>
      <vt:lpstr>HDOfficeLightV0</vt:lpstr>
      <vt:lpstr>เหลี่ยมเพชร</vt:lpstr>
      <vt:lpstr>SMART HOME</vt:lpstr>
      <vt:lpstr>งานนำเสนอ PowerPoint</vt:lpstr>
      <vt:lpstr>1. ต่ออุปกรณ์เข้ากับ ปลั๊กไฟ  2. ค้นหา WiFi ที่มีชื่อว่า "SMART_HOME"  แล้วใส่ password = admin  แล้วกดเชื่อมต่อ    </vt:lpstr>
      <vt:lpstr>3. กด"Configure WiFi"  </vt:lpstr>
      <vt:lpstr>4. ใส่ SSID Wifi และ password ของ wifi ที่จะให้ตัว smart home เชื่อมต่อ ในเวอร์ชั่น Demo ใส่ Ip หรือ url server เครื่องด้วย  จากนั้นกด save  ปล. ขั้นตอน 1-4 นี้สำหรับการใช้งานครั้งแรก  </vt:lpstr>
      <vt:lpstr>5. เข้าเว็บ  ของ smart home  ตาม url นี้ http://localhost:90/smarthome/index.html เลือก “Smart Home”  </vt:lpstr>
      <vt:lpstr>6. เลือก Device ที่ต้องการจะควบคุมผ่าน smart home</vt:lpstr>
      <vt:lpstr>7.  ถ้าเข้ามาใช้งานครั้งแรกยังไม่ได้ Decoder ของ remote ใหดกดปุ่ม “Add remote” บนขวามือ  </vt:lpstr>
      <vt:lpstr>8.  เลือกปุ่มที่จะทำการบันทึกใช้งาน </vt:lpstr>
      <vt:lpstr>9.  จากนั้นเล็งรีโมทไปที่อุปกรณ์รับสัญญาณ แล้วกดปุ่มที่เราเลือก</vt:lpstr>
      <vt:lpstr>10. ทำตามขั้นตอนที่ 8-9 จนกว่าจะครบทุกปุ่มที่เราต้องการจะใช้ แล้วกด “Confirm Decoding” </vt:lpstr>
      <vt:lpstr>11. ทำสอบการใช้งาน</vt:lpstr>
      <vt:lpstr>SMART GARDEN</vt:lpstr>
      <vt:lpstr>งานนำเสนอ PowerPoint</vt:lpstr>
      <vt:lpstr>1. ต่ออุปกรณ์เข้ากับ วาล์วน้ำ และ ปลั๊กไฟ  แล้วรอสัก 5-10วินาที   2. ค้นหา WiFi ที่มีชื่อว่า "SMART_GARDEN"  แล้วใส่ password = admin  แล้วกดเชื่อมต่อ    </vt:lpstr>
      <vt:lpstr>3. กด"Configure WiFi"  </vt:lpstr>
      <vt:lpstr>4. ใส่ SSID Wifi และ password ของ wifi ที่จะให้ตัว smart garden เชื่อมต่อ ในเวอร์ชั่น Demo ใส่ Ip หรือ url server เครื่องด้วย  จากนั้นกด save  ปล. ขั้นตอน 1-4 นี้สำหรับการใช้งานครั้งแรก  </vt:lpstr>
      <vt:lpstr>5. เข้าเว็บ  ของ smart garden  ตาม url นี้ http://localhost:90/smarthome/index.html เลือก “Smart Garden”  </vt:lpstr>
      <vt:lpstr>6. จะแสดงค่าสถานะต่างๆ ตามสภาพแวดล้อมที่อุปกรณ์อยู่ใน ที่นี้คือ อุณหภูมิ ความชื้น และความเข้มของแสง แบบ real time   </vt:lpstr>
      <vt:lpstr>7. สามารถความคุม Valve น้ำโดยการกดปุ่ม ON , OFF อาจมีการ delay  สัก 1-5 วินาที เพื่อเช็คค่า status  </vt:lpstr>
      <vt:lpstr>8. สังเกต สถานการณ์ทำงานจากไฟ LED  ซ้าย off , ขวา on   </vt:lpstr>
      <vt:lpstr>จึงทำให้ module sim800l ใช้งานไม่ได้  ถ้าจะใช้โมดูลที่เป็น 3gหรือ4g  จะมีราคาที่สูงมากๆ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</dc:title>
  <dc:creator>Therdpong</dc:creator>
  <cp:lastModifiedBy>Therdpong</cp:lastModifiedBy>
  <cp:revision>16</cp:revision>
  <dcterms:created xsi:type="dcterms:W3CDTF">2019-09-25T06:27:13Z</dcterms:created>
  <dcterms:modified xsi:type="dcterms:W3CDTF">2019-09-25T09:39:36Z</dcterms:modified>
</cp:coreProperties>
</file>